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2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79" r:id="rId17"/>
    <p:sldId id="275" r:id="rId18"/>
    <p:sldId id="278" r:id="rId19"/>
    <p:sldId id="277" r:id="rId20"/>
    <p:sldId id="280" r:id="rId21"/>
    <p:sldId id="281" r:id="rId22"/>
    <p:sldId id="288" r:id="rId23"/>
    <p:sldId id="282" r:id="rId24"/>
    <p:sldId id="283" r:id="rId25"/>
    <p:sldId id="284" r:id="rId26"/>
    <p:sldId id="290" r:id="rId27"/>
    <p:sldId id="285" r:id="rId28"/>
    <p:sldId id="286" r:id="rId29"/>
    <p:sldId id="287" r:id="rId30"/>
    <p:sldId id="289" r:id="rId3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170" autoAdjust="0"/>
    <p:restoredTop sz="92542" autoAdjust="0"/>
  </p:normalViewPr>
  <p:slideViewPr>
    <p:cSldViewPr>
      <p:cViewPr>
        <p:scale>
          <a:sx n="75" d="100"/>
          <a:sy n="75" d="100"/>
        </p:scale>
        <p:origin x="-996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667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F413C-F42A-4503-9253-83800F056F65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61E7F-7AC7-46DF-B899-FB3793C68EF4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19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37818-48BE-4108-840E-3B8BFE735C18}" type="datetimeFigureOut">
              <a:rPr lang="id-ID" smtClean="0"/>
              <a:pPr/>
              <a:t>01/09/2014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Pengenalan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Pertemuan 1 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886200"/>
            <a:ext cx="8115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3048000"/>
            <a:ext cx="47915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200400" y="6096000"/>
            <a:ext cx="312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u="sng" smtClean="0"/>
              <a:t>141112020 tidak ikut ujian </a:t>
            </a:r>
            <a:endParaRPr lang="id-ID" b="1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3276600"/>
            <a:ext cx="537760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III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38400" y="3429000"/>
            <a:ext cx="4457700" cy="419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&amp; Solusi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8FA"/>
              </a:clrFrom>
              <a:clrTo>
                <a:srgbClr val="F7F8FA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6096000" y="2209800"/>
            <a:ext cx="2751667" cy="2971800"/>
          </a:xfrm>
          <a:prstGeom prst="rect">
            <a:avLst/>
          </a:prstGeom>
          <a:noFill/>
        </p:spPr>
      </p:pic>
      <p:pic>
        <p:nvPicPr>
          <p:cNvPr id="20490" name="Picture 10" descr="http://upload.wikimedia.org/wikipedia/commons/thumb/a/ae/Rubik%27s_cube_scrambled.svg/500px-Rubik%27s_cube_scrambled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2971800" cy="2971800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48768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791200" y="49530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581400" y="3124200"/>
            <a:ext cx="2362200" cy="1295400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7772400" cy="1470025"/>
          </a:xfrm>
        </p:spPr>
        <p:txBody>
          <a:bodyPr/>
          <a:lstStyle/>
          <a:p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1910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010400" y="42672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4800" y="2209800"/>
            <a:ext cx="8458200" cy="4116978"/>
            <a:chOff x="304800" y="2209800"/>
            <a:chExt cx="8458200" cy="4116978"/>
          </a:xfrm>
        </p:grpSpPr>
        <p:pic>
          <p:nvPicPr>
            <p:cNvPr id="28674" name="Picture 2" descr="http://www.abc.net.au/tv/lawrence/cube/img/Rubiks-Cube3-STEP4.gif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11140" y="3583578"/>
              <a:ext cx="4242060" cy="2743200"/>
            </a:xfrm>
            <a:prstGeom prst="rect">
              <a:avLst/>
            </a:prstGeom>
            <a:noFill/>
          </p:spPr>
        </p:pic>
        <p:pic>
          <p:nvPicPr>
            <p:cNvPr id="4" name="Picture 2" descr="http://sburke.eu/blog/wp-content/uploads/2010/08/rubiks-cube-puzzle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8FAF9"/>
                </a:clrFrom>
                <a:clrTo>
                  <a:srgbClr val="F8FAF9">
                    <a:alpha val="0"/>
                  </a:srgbClr>
                </a:clrTo>
              </a:clrChange>
            </a:blip>
            <a:srcRect l="13675" t="3333" r="17949" b="6667"/>
            <a:stretch>
              <a:fillRect/>
            </a:stretch>
          </p:blipFill>
          <p:spPr bwMode="auto">
            <a:xfrm>
              <a:off x="6858000" y="2209800"/>
              <a:ext cx="1905000" cy="2057400"/>
            </a:xfrm>
            <a:prstGeom prst="rect">
              <a:avLst/>
            </a:prstGeom>
            <a:noFill/>
          </p:spPr>
        </p:pic>
        <p:pic>
          <p:nvPicPr>
            <p:cNvPr id="5" name="Picture 10" descr="http://upload.wikimedia.org/wikipedia/commons/thumb/a/ae/Rubik%27s_cube_scrambled.svg/500px-Rubik%27s_cube_scrambled.svg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2286000"/>
              <a:ext cx="1981200" cy="1981200"/>
            </a:xfrm>
            <a:prstGeom prst="rect">
              <a:avLst/>
            </a:prstGeom>
            <a:noFill/>
          </p:spPr>
        </p:pic>
        <p:sp>
          <p:nvSpPr>
            <p:cNvPr id="8" name="Right Arrow 7"/>
            <p:cNvSpPr/>
            <p:nvPr/>
          </p:nvSpPr>
          <p:spPr>
            <a:xfrm>
              <a:off x="2362200" y="2957069"/>
              <a:ext cx="4419600" cy="615315"/>
            </a:xfrm>
            <a:prstGeom prst="rightArrow">
              <a:avLst/>
            </a:prstGeom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11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LANGKAH – LANGKAH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dalam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MENYELESAIKAN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suatu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MASALAH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BERHENTI JIKA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sudah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MENCAPAI SOLUSI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Langkah – langkah mesti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TERURUT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Menukar Isi Dalam Gelas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Masalah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Input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Solusi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Output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Algoritma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Proses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52400" y="1600200"/>
            <a:ext cx="5029200" cy="3048000"/>
            <a:chOff x="152400" y="1600200"/>
            <a:chExt cx="5029200" cy="3048000"/>
          </a:xfrm>
        </p:grpSpPr>
        <p:pic>
          <p:nvPicPr>
            <p:cNvPr id="1032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2400" y="2497615"/>
              <a:ext cx="1169068" cy="2149652"/>
            </a:xfrm>
            <a:prstGeom prst="rect">
              <a:avLst/>
            </a:prstGeom>
            <a:noFill/>
          </p:spPr>
        </p:pic>
        <p:pic>
          <p:nvPicPr>
            <p:cNvPr id="14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872916" y="2497615"/>
              <a:ext cx="1169068" cy="2149652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417095" y="1676400"/>
              <a:ext cx="59182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44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25842" y="1676400"/>
              <a:ext cx="56137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4400"/>
            </a:p>
          </p:txBody>
        </p:sp>
        <p:pic>
          <p:nvPicPr>
            <p:cNvPr id="1033" name="Picture 9" descr="D:\Users\GrandCross\Desktop\Transparant Bahan Ajar\gelaskosong.png"/>
            <p:cNvPicPr>
              <a:picLocks noChangeAspect="1" noChangeArrowheads="1"/>
            </p:cNvPicPr>
            <p:nvPr/>
          </p:nvPicPr>
          <p:blipFill>
            <a:blip r:embed="rId4" cstate="print"/>
            <a:srcRect t="6529"/>
            <a:stretch>
              <a:fillRect/>
            </a:stretch>
          </p:blipFill>
          <p:spPr bwMode="auto">
            <a:xfrm>
              <a:off x="3461084" y="2256081"/>
              <a:ext cx="1720516" cy="2392119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4114800" y="1600200"/>
              <a:ext cx="561372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  <a:endParaRPr lang="id-ID" sz="440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1816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D</a:t>
            </a:r>
            <a:r>
              <a:rPr lang="id-ID" sz="240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A </a:t>
            </a:r>
            <a:r>
              <a:rPr lang="id-ID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276600"/>
            <a:ext cx="38044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C</a:t>
            </a:r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  <a:p>
            <a:pPr marL="914400" indent="-914400" algn="ctr">
              <a:buFont typeface="+mj-lt"/>
              <a:buAutoNum type="arabicPeriod"/>
            </a:pPr>
            <a:endParaRPr lang="id-ID" sz="24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81600" y="15240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B</a:t>
            </a:r>
            <a:r>
              <a:rPr lang="id-ID" sz="24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A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Pembahasan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itu algoritma ?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Mengapa diperlukan algoritma ?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itu program ?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peran program pada algoritma ?  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Kapan Algoritma Selesai &amp; Berhenti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8FAF9"/>
              </a:clrFrom>
              <a:clrTo>
                <a:srgbClr val="F8FAF9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762000" y="2667000"/>
            <a:ext cx="1905000" cy="20574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5905500"/>
            <a:ext cx="8115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3733800" y="1371600"/>
            <a:ext cx="5067300" cy="4610100"/>
            <a:chOff x="3733800" y="1371600"/>
            <a:chExt cx="5067300" cy="4610100"/>
          </a:xfrm>
        </p:grpSpPr>
        <p:pic>
          <p:nvPicPr>
            <p:cNvPr id="6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81800" y="2590800"/>
              <a:ext cx="2019300" cy="3390900"/>
            </a:xfrm>
            <a:prstGeom prst="rect">
              <a:avLst/>
            </a:prstGeom>
            <a:noFill/>
          </p:spPr>
        </p:pic>
        <p:pic>
          <p:nvPicPr>
            <p:cNvPr id="7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733800" y="2514600"/>
              <a:ext cx="2019300" cy="33909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4191000" y="1371600"/>
              <a:ext cx="107433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96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15200" y="1371600"/>
              <a:ext cx="100540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96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Dapatkah Algoritma Tanpa Input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Producing Random Number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– masalah tertentu dengan input statis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berhenti setelah sejumlah langkah terbatas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Setiap langkah harus terdefenisi tepat dan terurut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input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output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efektif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 Programming pada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8674" name="Picture 2" descr="Matrix Code Wallpaper 24394wa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382000" cy="523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0" y="1371600"/>
            <a:ext cx="7928774" cy="2812197"/>
            <a:chOff x="609600" y="1371600"/>
            <a:chExt cx="7928774" cy="281219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90600" y="1371600"/>
              <a:ext cx="7515225" cy="102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Rectangle 4"/>
            <p:cNvSpPr/>
            <p:nvPr/>
          </p:nvSpPr>
          <p:spPr>
            <a:xfrm>
              <a:off x="609600" y="2438400"/>
              <a:ext cx="792877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8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 = {10, 3, 8, 5, 9, 2, 7, 1, 4, 6}</a:t>
              </a:r>
              <a:endParaRPr lang="id-ID" sz="48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09600" y="3352800"/>
              <a:ext cx="176362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8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 = 10</a:t>
              </a:r>
              <a:endParaRPr lang="id-ID" sz="4800"/>
            </a:p>
          </p:txBody>
        </p:sp>
      </p:grpSp>
      <p:pic>
        <p:nvPicPr>
          <p:cNvPr id="39938" name="Picture 2" descr="http://www.indogamers.com/system/upload/media/pictures/5048320e59b9f1346908686tooeas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886200"/>
            <a:ext cx="2981325" cy="2533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731878" cy="584775"/>
          </a:xfrm>
          <a:custGeom>
            <a:avLst/>
            <a:gdLst>
              <a:gd name="connsiteX0" fmla="*/ 0 w 8731878"/>
              <a:gd name="connsiteY0" fmla="*/ 0 h 584775"/>
              <a:gd name="connsiteX1" fmla="*/ 8731878 w 8731878"/>
              <a:gd name="connsiteY1" fmla="*/ 0 h 584775"/>
              <a:gd name="connsiteX2" fmla="*/ 8731878 w 8731878"/>
              <a:gd name="connsiteY2" fmla="*/ 584775 h 584775"/>
              <a:gd name="connsiteX3" fmla="*/ 0 w 8731878"/>
              <a:gd name="connsiteY3" fmla="*/ 584775 h 584775"/>
              <a:gd name="connsiteX4" fmla="*/ 0 w 8731878"/>
              <a:gd name="connsiteY4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1878" h="584775">
                <a:moveTo>
                  <a:pt x="0" y="0"/>
                </a:moveTo>
                <a:lnTo>
                  <a:pt x="8731878" y="0"/>
                </a:lnTo>
                <a:lnTo>
                  <a:pt x="8731878" y="584775"/>
                </a:lnTo>
                <a:lnTo>
                  <a:pt x="0" y="584775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none">
            <a:spAutoFit/>
          </a:bodyPr>
          <a:lstStyle/>
          <a:p>
            <a:pPr>
              <a:buNone/>
            </a:pPr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 = {20, 13, 19, 505, 79, 33, 67, 1, 4, 6, .... , 8781}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200" y="2362200"/>
            <a:ext cx="2840842" cy="8309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d-ID" sz="48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 = 10.000</a:t>
            </a:r>
            <a:endParaRPr kumimoji="0" lang="id-ID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3" name="Picture 1" descr="D:\Users\GrandCross\Desktop\Transparant Bahan Ajar\TooHa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59212"/>
            <a:ext cx="3702026" cy="2998788"/>
          </a:xfrm>
          <a:prstGeom prst="rect">
            <a:avLst/>
          </a:prstGeom>
          <a:noFill/>
        </p:spPr>
      </p:pic>
      <p:pic>
        <p:nvPicPr>
          <p:cNvPr id="8" name="Picture 1" descr="D:\Users\GrandCross\Desktop\Transparant Bahan Ajar\Proces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800600"/>
            <a:ext cx="2070018" cy="1781509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14400" y="50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vs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Programming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Memanfaatkan kekuatan komputasi untuk menyelesaikan masalah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perlu ditranslasi ke bahasa yang dimengerti oleh komputer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1219200"/>
            <a:ext cx="9220200" cy="4457700"/>
            <a:chOff x="228600" y="1219200"/>
            <a:chExt cx="9220200" cy="4457700"/>
          </a:xfrm>
        </p:grpSpPr>
        <p:pic>
          <p:nvPicPr>
            <p:cNvPr id="4" name="Picture 2" descr="http://www.abc.net.au/tv/lawrence/cube/img/Rubiks-Cube3-STEP4.gif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8600" y="1981200"/>
              <a:ext cx="3200400" cy="2069593"/>
            </a:xfrm>
            <a:prstGeom prst="rect">
              <a:avLst/>
            </a:prstGeom>
            <a:noFill/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228600" y="1219200"/>
              <a:ext cx="3200400" cy="8382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j-ea"/>
                  <a:cs typeface="Times New Roman" pitchFamily="18" charset="0"/>
                </a:rPr>
                <a:t>Algoritma</a:t>
              </a:r>
              <a:endParaRPr kumimoji="0" lang="id-ID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pic>
          <p:nvPicPr>
            <p:cNvPr id="37889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200" y="3581400"/>
              <a:ext cx="3352800" cy="20955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4495800" y="3048000"/>
              <a:ext cx="4953000" cy="6858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itchFamily="18" charset="0"/>
                  <a:ea typeface="+mj-ea"/>
                  <a:cs typeface="Times New Roman" pitchFamily="18" charset="0"/>
                </a:rPr>
                <a:t>Program</a:t>
              </a:r>
              <a:endParaRPr kumimoji="0" lang="id-ID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2052942">
              <a:off x="3730734" y="2979220"/>
              <a:ext cx="1741832" cy="955198"/>
            </a:xfrm>
            <a:prstGeom prst="rightArrow">
              <a:avLst/>
            </a:prstGeom>
            <a:gradFill>
              <a:gsLst>
                <a:gs pos="0">
                  <a:srgbClr val="000082"/>
                </a:gs>
                <a:gs pos="13000">
                  <a:srgbClr val="0047FF"/>
                </a:gs>
                <a:gs pos="28000">
                  <a:srgbClr val="000082"/>
                </a:gs>
                <a:gs pos="42999">
                  <a:srgbClr val="0047FF"/>
                </a:gs>
                <a:gs pos="58000">
                  <a:srgbClr val="000082"/>
                </a:gs>
                <a:gs pos="72000">
                  <a:srgbClr val="0047FF"/>
                </a:gs>
                <a:gs pos="87000">
                  <a:srgbClr val="000082"/>
                </a:gs>
                <a:gs pos="100000">
                  <a:srgbClr val="0047FF"/>
                </a:gs>
              </a:gsLst>
              <a:lin ang="11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990600" y="5791200"/>
            <a:ext cx="7239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Algoritma</a:t>
            </a:r>
            <a:r>
              <a:rPr kumimoji="0" lang="id-ID" sz="4400" b="0" i="0" u="none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yang ditulis dalam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1" i="0" u="sng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bahasa komputer / pemrograman</a:t>
            </a:r>
            <a:endParaRPr kumimoji="0" lang="id-ID" sz="4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Bedasarkan “kemanusiawian” bahasa pemrograman terbagi dua : </a:t>
            </a:r>
          </a:p>
          <a:p>
            <a:r>
              <a:rPr lang="id-ID" b="1" smtClean="0">
                <a:latin typeface="Times New Roman" pitchFamily="18" charset="0"/>
                <a:cs typeface="Times New Roman" pitchFamily="18" charset="0"/>
              </a:rPr>
              <a:t>Low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Assembly, OPCODE</a:t>
            </a:r>
          </a:p>
          <a:p>
            <a:r>
              <a:rPr lang="id-ID" b="1" smtClean="0">
                <a:latin typeface="Times New Roman" pitchFamily="18" charset="0"/>
                <a:cs typeface="Times New Roman" pitchFamily="18" charset="0"/>
              </a:rPr>
              <a:t>High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Pascal, Ada, Cobol, Basic, Fortran, C, C++,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Python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Pengantar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Menerapkan Algoritma untuk menyelesaikan permasalahan dengan menggunakan bahasa pemrograman tertentu.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z="1800" b="1" smtClean="0">
                <a:latin typeface="Times New Roman" pitchFamily="18" charset="0"/>
                <a:cs typeface="Times New Roman" pitchFamily="18" charset="0"/>
              </a:rPr>
              <a:t>Perhatian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 :  Dalam matakuliah ini,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Python hanya merupakan alat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kita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bukan mempelajari bahasa Python secara spesifik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tetapi </a:t>
            </a:r>
            <a:r>
              <a:rPr lang="id-ID" sz="1800" u="sng" smtClean="0">
                <a:latin typeface="Times New Roman" pitchFamily="18" charset="0"/>
                <a:cs typeface="Times New Roman" pitchFamily="18" charset="0"/>
              </a:rPr>
              <a:t>menggunakan Python untuk menerapkan berbagai algoritma.</a:t>
            </a:r>
          </a:p>
          <a:p>
            <a:pPr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82807" y="178864"/>
            <a:ext cx="7861193" cy="6917262"/>
            <a:chOff x="1282807" y="178864"/>
            <a:chExt cx="7861193" cy="6917262"/>
          </a:xfrm>
        </p:grpSpPr>
        <p:pic>
          <p:nvPicPr>
            <p:cNvPr id="1026" name="Picture 2" descr="Desktop PC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057400" y="3886200"/>
              <a:ext cx="5429250" cy="3209926"/>
            </a:xfrm>
            <a:prstGeom prst="rect">
              <a:avLst/>
            </a:prstGeom>
            <a:noFill/>
          </p:spPr>
        </p:pic>
        <p:pic>
          <p:nvPicPr>
            <p:cNvPr id="1028" name="Picture 4" descr="http://g-ecx.images-amazon.com/images/G/01/electronics/toshiba/toshiba-12q4-S875-main-anglewin8-bluray-lg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71975" y="228600"/>
              <a:ext cx="4772025" cy="3278604"/>
            </a:xfrm>
            <a:prstGeom prst="rect">
              <a:avLst/>
            </a:prstGeom>
            <a:noFill/>
          </p:spPr>
        </p:pic>
        <p:pic>
          <p:nvPicPr>
            <p:cNvPr id="1030" name="Picture 6" descr="http://cdn.thedroidguy.com/wp-content/uploads/2014/02/Samsung-Galaxy-S4.jpg?617318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952" r="22370" b="1917"/>
            <a:stretch>
              <a:fillRect/>
            </a:stretch>
          </p:blipFill>
          <p:spPr bwMode="auto">
            <a:xfrm rot="20674753">
              <a:off x="1282807" y="178864"/>
              <a:ext cx="1752600" cy="3008242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 Instalasi / Penggunaan Python Dasar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Instalasi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IDE IDLE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Command Prompt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Verifikasi dengan Hello World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Swapping (Input Proses Ouput sederhana, lebih detail di pertemuan kedua)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saja yang ada di dalam Perangkat – perangkat tersebut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Sistem Operasi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Perangkat Lunak Spesifik / Produktifitas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Utilitas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Game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Bagaimana mereka dibuat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Program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pada dasarnya dibuat untuk menyelesaikan berbagai masalah namun spesifik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terdiri dari banyak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Algoritma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ditujukan untuk menyelesaikan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Masalah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: Game Poker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: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Pengacakan Kartu.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Pembagian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Kemenangan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AI Menang . Algoritma :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505200"/>
            <a:ext cx="820102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3048000"/>
            <a:ext cx="47915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3276600"/>
            <a:ext cx="537760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604</Words>
  <Application>Microsoft Office PowerPoint</Application>
  <PresentationFormat>On-screen Show (4:3)</PresentationFormat>
  <Paragraphs>122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Pengenalan  Algoritma</vt:lpstr>
      <vt:lpstr>Pembahasan</vt:lpstr>
      <vt:lpstr>Slide 3</vt:lpstr>
      <vt:lpstr>Apa saja yang ada di dalam Perangkat – perangkat tersebut ? </vt:lpstr>
      <vt:lpstr>Program, Algoritma, Masalah</vt:lpstr>
      <vt:lpstr>Program, Algoritma, Masalah</vt:lpstr>
      <vt:lpstr>Masalah Kehidupan Sehari - Hari</vt:lpstr>
      <vt:lpstr>Masalah Kehidupan Sehari - Hari</vt:lpstr>
      <vt:lpstr>Masalah Kehidupan Sehari - Hari</vt:lpstr>
      <vt:lpstr>Solusi Masalah I</vt:lpstr>
      <vt:lpstr>Solusi Masalah II</vt:lpstr>
      <vt:lpstr>Solusi Masalah III</vt:lpstr>
      <vt:lpstr>Masalah &amp; Solusi</vt:lpstr>
      <vt:lpstr>ALGORITMA</vt:lpstr>
      <vt:lpstr>Algoritma</vt:lpstr>
      <vt:lpstr>Algoritma :  Menukar Isi Dalam Gelas</vt:lpstr>
      <vt:lpstr>Algoritma : Masalah  Input</vt:lpstr>
      <vt:lpstr>Algoritma : Solusi  Output</vt:lpstr>
      <vt:lpstr>Algoritma : Algoritma  Proses</vt:lpstr>
      <vt:lpstr>Kapan Algoritma Selesai &amp; Berhenti ? </vt:lpstr>
      <vt:lpstr>Dapatkah Algoritma Tanpa Input ? </vt:lpstr>
      <vt:lpstr>Algoritma</vt:lpstr>
      <vt:lpstr>Peran Programming pada Algoritma</vt:lpstr>
      <vt:lpstr>Algoritma &amp; Programming </vt:lpstr>
      <vt:lpstr>Algoritma &amp; Programming </vt:lpstr>
      <vt:lpstr>Programming</vt:lpstr>
      <vt:lpstr>Program</vt:lpstr>
      <vt:lpstr>Program</vt:lpstr>
      <vt:lpstr>Pengantar Algoritma</vt:lpstr>
      <vt:lpstr>Demo :   Instalasi / Penggunaan Python Dasar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 Algoritma</dc:title>
  <dc:creator>GrandCross</dc:creator>
  <cp:lastModifiedBy>GrandCross</cp:lastModifiedBy>
  <cp:revision>103</cp:revision>
  <dcterms:created xsi:type="dcterms:W3CDTF">2014-08-25T10:15:03Z</dcterms:created>
  <dcterms:modified xsi:type="dcterms:W3CDTF">2014-09-01T09:08:09Z</dcterms:modified>
</cp:coreProperties>
</file>